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CED7-51E1-47AD-8C8B-F899C2184441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21ED-C656-4CD6-AEA2-1871C57ED7A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CED7-51E1-47AD-8C8B-F899C2184441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21ED-C656-4CD6-AEA2-1871C57ED7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CED7-51E1-47AD-8C8B-F899C2184441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21ED-C656-4CD6-AEA2-1871C57ED7A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CED7-51E1-47AD-8C8B-F899C2184441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21ED-C656-4CD6-AEA2-1871C57ED7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CED7-51E1-47AD-8C8B-F899C2184441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21ED-C656-4CD6-AEA2-1871C57ED7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CED7-51E1-47AD-8C8B-F899C2184441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21ED-C656-4CD6-AEA2-1871C57ED7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CED7-51E1-47AD-8C8B-F899C2184441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21ED-C656-4CD6-AEA2-1871C57ED7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CED7-51E1-47AD-8C8B-F899C2184441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21ED-C656-4CD6-AEA2-1871C57ED7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CED7-51E1-47AD-8C8B-F899C2184441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45C21ED-C656-4CD6-AEA2-1871C57ED7A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CED7-51E1-47AD-8C8B-F899C2184441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21ED-C656-4CD6-AEA2-1871C57ED7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CED7-51E1-47AD-8C8B-F899C2184441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21ED-C656-4CD6-AEA2-1871C57ED7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51CED7-51E1-47AD-8C8B-F899C2184441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45C21ED-C656-4CD6-AEA2-1871C57ED7A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Площадь поверхности цилиндра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Геометрия 11 класс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Урок №24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14"/>
          <p:cNvSpPr>
            <a:spLocks noChangeArrowheads="1"/>
          </p:cNvSpPr>
          <p:nvPr/>
        </p:nvSpPr>
        <p:spPr bwMode="auto">
          <a:xfrm>
            <a:off x="2628900" y="2492375"/>
            <a:ext cx="6264275" cy="2233613"/>
          </a:xfrm>
          <a:prstGeom prst="rect">
            <a:avLst/>
          </a:prstGeom>
          <a:solidFill>
            <a:schemeClr val="accent1">
              <a:alpha val="59999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1" name="Oval 15"/>
          <p:cNvSpPr>
            <a:spLocks noChangeArrowheads="1"/>
          </p:cNvSpPr>
          <p:nvPr/>
        </p:nvSpPr>
        <p:spPr bwMode="auto">
          <a:xfrm>
            <a:off x="6732588" y="692150"/>
            <a:ext cx="1800225" cy="1800225"/>
          </a:xfrm>
          <a:prstGeom prst="ellipse">
            <a:avLst/>
          </a:prstGeom>
          <a:solidFill>
            <a:schemeClr val="accent1">
              <a:alpha val="59999"/>
            </a:scheme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2" name="Oval 16"/>
          <p:cNvSpPr>
            <a:spLocks noChangeArrowheads="1"/>
          </p:cNvSpPr>
          <p:nvPr/>
        </p:nvSpPr>
        <p:spPr bwMode="auto">
          <a:xfrm>
            <a:off x="6804025" y="4725988"/>
            <a:ext cx="1800225" cy="1800225"/>
          </a:xfrm>
          <a:prstGeom prst="ellipse">
            <a:avLst/>
          </a:prstGeom>
          <a:solidFill>
            <a:schemeClr val="accent1">
              <a:alpha val="59999"/>
            </a:scheme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7591425" y="1344613"/>
            <a:ext cx="509588" cy="427037"/>
            <a:chOff x="835" y="2240"/>
            <a:chExt cx="321" cy="269"/>
          </a:xfrm>
        </p:grpSpPr>
        <p:sp>
          <p:nvSpPr>
            <p:cNvPr id="1053" name="Oval 22"/>
            <p:cNvSpPr>
              <a:spLocks noChangeArrowheads="1"/>
            </p:cNvSpPr>
            <p:nvPr/>
          </p:nvSpPr>
          <p:spPr bwMode="auto">
            <a:xfrm>
              <a:off x="851" y="2414"/>
              <a:ext cx="50" cy="5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4" name="Text Box 24"/>
            <p:cNvSpPr txBox="1">
              <a:spLocks noChangeArrowheads="1"/>
            </p:cNvSpPr>
            <p:nvPr/>
          </p:nvSpPr>
          <p:spPr bwMode="auto">
            <a:xfrm>
              <a:off x="835" y="2240"/>
              <a:ext cx="321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200" b="1"/>
                <a:t>О</a:t>
              </a:r>
              <a:r>
                <a:rPr lang="ru-RU" sz="2200" b="1" baseline="-25000"/>
                <a:t>1</a:t>
              </a:r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3492500" y="2492375"/>
            <a:ext cx="2160588" cy="2881313"/>
            <a:chOff x="2018" y="1479"/>
            <a:chExt cx="1361" cy="1815"/>
          </a:xfrm>
        </p:grpSpPr>
        <p:sp>
          <p:nvSpPr>
            <p:cNvPr id="1045" name="AutoShape 6"/>
            <p:cNvSpPr>
              <a:spLocks noChangeArrowheads="1"/>
            </p:cNvSpPr>
            <p:nvPr/>
          </p:nvSpPr>
          <p:spPr bwMode="auto">
            <a:xfrm>
              <a:off x="2019" y="1479"/>
              <a:ext cx="1360" cy="1815"/>
            </a:xfrm>
            <a:prstGeom prst="can">
              <a:avLst>
                <a:gd name="adj" fmla="val 33364"/>
              </a:avLst>
            </a:prstGeom>
            <a:solidFill>
              <a:schemeClr val="accent1">
                <a:alpha val="59999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6" name="Oval 8"/>
            <p:cNvSpPr>
              <a:spLocks noChangeArrowheads="1"/>
            </p:cNvSpPr>
            <p:nvPr/>
          </p:nvSpPr>
          <p:spPr bwMode="auto">
            <a:xfrm>
              <a:off x="2018" y="2841"/>
              <a:ext cx="1360" cy="453"/>
            </a:xfrm>
            <a:prstGeom prst="ellipse">
              <a:avLst/>
            </a:prstGeom>
            <a:solidFill>
              <a:schemeClr val="accent1">
                <a:alpha val="59999"/>
              </a:schemeClr>
            </a:solidFill>
            <a:ln w="19050">
              <a:solidFill>
                <a:srgbClr val="000000">
                  <a:alpha val="59999"/>
                </a:srgb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Oval 9"/>
            <p:cNvSpPr>
              <a:spLocks noChangeArrowheads="1"/>
            </p:cNvSpPr>
            <p:nvPr/>
          </p:nvSpPr>
          <p:spPr bwMode="auto">
            <a:xfrm>
              <a:off x="2665" y="3084"/>
              <a:ext cx="50" cy="52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8" name="Oval 10"/>
            <p:cNvSpPr>
              <a:spLocks noChangeArrowheads="1"/>
            </p:cNvSpPr>
            <p:nvPr/>
          </p:nvSpPr>
          <p:spPr bwMode="auto">
            <a:xfrm>
              <a:off x="2665" y="1688"/>
              <a:ext cx="50" cy="53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9" name="Text Box 11"/>
            <p:cNvSpPr txBox="1">
              <a:spLocks noChangeArrowheads="1"/>
            </p:cNvSpPr>
            <p:nvPr/>
          </p:nvSpPr>
          <p:spPr bwMode="auto">
            <a:xfrm>
              <a:off x="2683" y="2912"/>
              <a:ext cx="26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200" b="1"/>
                <a:t>О</a:t>
              </a:r>
            </a:p>
          </p:txBody>
        </p:sp>
        <p:sp>
          <p:nvSpPr>
            <p:cNvPr id="1050" name="Text Box 12"/>
            <p:cNvSpPr txBox="1">
              <a:spLocks noChangeArrowheads="1"/>
            </p:cNvSpPr>
            <p:nvPr/>
          </p:nvSpPr>
          <p:spPr bwMode="auto">
            <a:xfrm>
              <a:off x="2649" y="1514"/>
              <a:ext cx="367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200" b="1"/>
                <a:t>О</a:t>
              </a:r>
              <a:r>
                <a:rPr lang="ru-RU" sz="2200" b="1" baseline="-25000"/>
                <a:t>1</a:t>
              </a:r>
            </a:p>
          </p:txBody>
        </p:sp>
        <p:sp>
          <p:nvSpPr>
            <p:cNvPr id="1051" name="Line 7"/>
            <p:cNvSpPr>
              <a:spLocks noChangeShapeType="1"/>
            </p:cNvSpPr>
            <p:nvPr/>
          </p:nvSpPr>
          <p:spPr bwMode="auto">
            <a:xfrm flipV="1">
              <a:off x="2690" y="1706"/>
              <a:ext cx="0" cy="13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Line 25"/>
            <p:cNvSpPr>
              <a:spLocks noChangeShapeType="1"/>
            </p:cNvSpPr>
            <p:nvPr/>
          </p:nvSpPr>
          <p:spPr bwMode="auto">
            <a:xfrm flipV="1">
              <a:off x="2290" y="1887"/>
              <a:ext cx="0" cy="13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21533" name="Object 29"/>
          <p:cNvGraphicFramePr>
            <a:graphicFrameLocks noChangeAspect="1"/>
          </p:cNvGraphicFramePr>
          <p:nvPr/>
        </p:nvGraphicFramePr>
        <p:xfrm>
          <a:off x="250825" y="3860800"/>
          <a:ext cx="1944688" cy="696913"/>
        </p:xfrm>
        <a:graphic>
          <a:graphicData uri="http://schemas.openxmlformats.org/presentationml/2006/ole">
            <p:oleObj spid="_x0000_s1026" name="Формула" r:id="rId3" imgW="672840" imgH="241200" progId="Equation.3">
              <p:embed/>
            </p:oleObj>
          </a:graphicData>
        </a:graphic>
      </p:graphicFrame>
      <p:graphicFrame>
        <p:nvGraphicFramePr>
          <p:cNvPr id="21534" name="Object 30"/>
          <p:cNvGraphicFramePr>
            <a:graphicFrameLocks noChangeAspect="1"/>
          </p:cNvGraphicFramePr>
          <p:nvPr/>
        </p:nvGraphicFramePr>
        <p:xfrm>
          <a:off x="250825" y="4797425"/>
          <a:ext cx="2432050" cy="682625"/>
        </p:xfrm>
        <a:graphic>
          <a:graphicData uri="http://schemas.openxmlformats.org/presentationml/2006/ole">
            <p:oleObj spid="_x0000_s1027" name="Формула" r:id="rId4" imgW="812520" imgH="228600" progId="Equation.3">
              <p:embed/>
            </p:oleObj>
          </a:graphicData>
        </a:graphic>
      </p:graphicFrame>
      <p:graphicFrame>
        <p:nvGraphicFramePr>
          <p:cNvPr id="21535" name="Object 31"/>
          <p:cNvGraphicFramePr>
            <a:graphicFrameLocks noChangeAspect="1"/>
          </p:cNvGraphicFramePr>
          <p:nvPr/>
        </p:nvGraphicFramePr>
        <p:xfrm>
          <a:off x="250825" y="5661025"/>
          <a:ext cx="6619875" cy="720725"/>
        </p:xfrm>
        <a:graphic>
          <a:graphicData uri="http://schemas.openxmlformats.org/presentationml/2006/ole">
            <p:oleObj spid="_x0000_s1028" name="Формула" r:id="rId5" imgW="2209680" imgH="241200" progId="Equation.3">
              <p:embed/>
            </p:oleObj>
          </a:graphicData>
        </a:graphic>
      </p:graphicFrame>
      <p:sp>
        <p:nvSpPr>
          <p:cNvPr id="1035" name="Line 32"/>
          <p:cNvSpPr>
            <a:spLocks noChangeShapeType="1"/>
          </p:cNvSpPr>
          <p:nvPr/>
        </p:nvSpPr>
        <p:spPr bwMode="auto">
          <a:xfrm>
            <a:off x="7669213" y="5589588"/>
            <a:ext cx="792162" cy="503237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37" name="Text Box 33"/>
          <p:cNvSpPr txBox="1">
            <a:spLocks noChangeArrowheads="1"/>
          </p:cNvSpPr>
          <p:nvPr/>
        </p:nvSpPr>
        <p:spPr bwMode="auto">
          <a:xfrm>
            <a:off x="7813675" y="5734050"/>
            <a:ext cx="576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R</a:t>
            </a:r>
            <a:endParaRPr lang="ru-RU" sz="2800" b="1" i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1538" name="Text Box 34"/>
          <p:cNvSpPr txBox="1">
            <a:spLocks noChangeArrowheads="1"/>
          </p:cNvSpPr>
          <p:nvPr/>
        </p:nvSpPr>
        <p:spPr bwMode="auto">
          <a:xfrm>
            <a:off x="3997325" y="2549525"/>
            <a:ext cx="576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R</a:t>
            </a:r>
            <a:endParaRPr lang="ru-RU" sz="2800" b="1" i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038" name="Line 35"/>
          <p:cNvSpPr>
            <a:spLocks noChangeShapeType="1"/>
          </p:cNvSpPr>
          <p:nvPr/>
        </p:nvSpPr>
        <p:spPr bwMode="auto">
          <a:xfrm flipH="1">
            <a:off x="3924300" y="2852738"/>
            <a:ext cx="576263" cy="2889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7651750" y="5307013"/>
            <a:ext cx="449263" cy="427037"/>
            <a:chOff x="851" y="3638"/>
            <a:chExt cx="283" cy="269"/>
          </a:xfrm>
        </p:grpSpPr>
        <p:sp>
          <p:nvSpPr>
            <p:cNvPr id="1043" name="Oval 21"/>
            <p:cNvSpPr>
              <a:spLocks noChangeArrowheads="1"/>
            </p:cNvSpPr>
            <p:nvPr/>
          </p:nvSpPr>
          <p:spPr bwMode="auto">
            <a:xfrm>
              <a:off x="851" y="3810"/>
              <a:ext cx="50" cy="5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4" name="Text Box 23"/>
            <p:cNvSpPr txBox="1">
              <a:spLocks noChangeArrowheads="1"/>
            </p:cNvSpPr>
            <p:nvPr/>
          </p:nvSpPr>
          <p:spPr bwMode="auto">
            <a:xfrm>
              <a:off x="869" y="3638"/>
              <a:ext cx="26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200" b="1"/>
                <a:t>О</a:t>
              </a:r>
            </a:p>
          </p:txBody>
        </p:sp>
      </p:grpSp>
      <p:pic>
        <p:nvPicPr>
          <p:cNvPr id="1040" name="Picture 3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950" y="476250"/>
            <a:ext cx="648017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1" name="Text Box 37"/>
          <p:cNvSpPr txBox="1">
            <a:spLocks noChangeArrowheads="1"/>
          </p:cNvSpPr>
          <p:nvPr/>
        </p:nvSpPr>
        <p:spPr bwMode="auto">
          <a:xfrm>
            <a:off x="8461375" y="3213100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>
                <a:latin typeface="Times New Roman" pitchFamily="18" charset="0"/>
              </a:rPr>
              <a:t>H</a:t>
            </a:r>
            <a:endParaRPr lang="ru-RU" sz="2400" b="1" i="1">
              <a:latin typeface="Times New Roman" pitchFamily="18" charset="0"/>
            </a:endParaRPr>
          </a:p>
        </p:txBody>
      </p:sp>
      <p:sp>
        <p:nvSpPr>
          <p:cNvPr id="1042" name="Line 38"/>
          <p:cNvSpPr>
            <a:spLocks noChangeShapeType="1"/>
          </p:cNvSpPr>
          <p:nvPr/>
        </p:nvSpPr>
        <p:spPr bwMode="auto">
          <a:xfrm>
            <a:off x="2627313" y="2324100"/>
            <a:ext cx="6265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029" name="Object 39"/>
          <p:cNvGraphicFramePr>
            <a:graphicFrameLocks noChangeAspect="1"/>
          </p:cNvGraphicFramePr>
          <p:nvPr/>
        </p:nvGraphicFramePr>
        <p:xfrm>
          <a:off x="4427538" y="1819275"/>
          <a:ext cx="1503362" cy="477838"/>
        </p:xfrm>
        <a:graphic>
          <a:graphicData uri="http://schemas.openxmlformats.org/presentationml/2006/ole">
            <p:oleObj spid="_x0000_s1029" name="Формула" r:id="rId7" imgW="55872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2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2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2"/>
          <p:cNvSpPr txBox="1">
            <a:spLocks noChangeArrowheads="1"/>
          </p:cNvSpPr>
          <p:nvPr/>
        </p:nvSpPr>
        <p:spPr bwMode="auto">
          <a:xfrm>
            <a:off x="500035" y="550863"/>
            <a:ext cx="864396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Задача №1.Найдите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площадь поверхности (внешней и внутренней) шляпы, размеры которой (в см) указаны на рисунке</a:t>
            </a: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250825" y="2060575"/>
            <a:ext cx="46085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1) Если дно шляпы опустить на плоскость её полей, то получим круг радиуса 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124075" y="2636838"/>
            <a:ext cx="3455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>
                <a:latin typeface="Times New Roman" pitchFamily="18" charset="0"/>
              </a:rPr>
              <a:t>R</a:t>
            </a:r>
            <a:r>
              <a:rPr lang="en-US" sz="2000" b="1" i="1">
                <a:latin typeface="Times New Roman" pitchFamily="18" charset="0"/>
              </a:rPr>
              <a:t> </a:t>
            </a:r>
            <a:r>
              <a:rPr lang="en-US" sz="2000" b="1"/>
              <a:t>= </a:t>
            </a:r>
            <a:r>
              <a:rPr lang="en-US" sz="2000" b="1" i="1">
                <a:latin typeface="Times New Roman" pitchFamily="18" charset="0"/>
              </a:rPr>
              <a:t>r</a:t>
            </a:r>
            <a:r>
              <a:rPr lang="en-US" sz="2000" b="1" baseline="-25000"/>
              <a:t>1</a:t>
            </a:r>
            <a:r>
              <a:rPr lang="en-US" sz="2000" b="1"/>
              <a:t>+</a:t>
            </a:r>
            <a:r>
              <a:rPr lang="ru-RU" sz="2000" b="1"/>
              <a:t> </a:t>
            </a:r>
            <a:r>
              <a:rPr lang="en-US" sz="2000" b="1"/>
              <a:t>10 = 20 c</a:t>
            </a:r>
            <a:r>
              <a:rPr lang="ru-RU" sz="2000" b="1"/>
              <a:t>м.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50825" y="3176588"/>
            <a:ext cx="4608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Площадь этого круга </a:t>
            </a:r>
          </a:p>
        </p:txBody>
      </p:sp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571472" y="3610929"/>
          <a:ext cx="3162328" cy="478471"/>
        </p:xfrm>
        <a:graphic>
          <a:graphicData uri="http://schemas.openxmlformats.org/presentationml/2006/ole">
            <p:oleObj spid="_x0000_s2050" name="Equation" r:id="rId3" imgW="1765080" imgH="266400" progId="Equation.DSMT4">
              <p:embed/>
            </p:oleObj>
          </a:graphicData>
        </a:graphic>
      </p:graphicFrame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179388" y="4111625"/>
            <a:ext cx="8496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3) Найдем площадь боковой поверхности цилиндрической части</a:t>
            </a:r>
          </a:p>
        </p:txBody>
      </p:sp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642910" y="4534196"/>
          <a:ext cx="6089678" cy="528342"/>
        </p:xfrm>
        <a:graphic>
          <a:graphicData uri="http://schemas.openxmlformats.org/presentationml/2006/ole">
            <p:oleObj spid="_x0000_s2051" name="Equation" r:id="rId4" imgW="3377880" imgH="291960" progId="Equation.DSMT4">
              <p:embed/>
            </p:oleObj>
          </a:graphicData>
        </a:graphic>
      </p:graphicFrame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79388" y="5084763"/>
            <a:ext cx="4103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4) Найдем площадь шляпы</a:t>
            </a:r>
          </a:p>
        </p:txBody>
      </p:sp>
      <p:graphicFrame>
        <p:nvGraphicFramePr>
          <p:cNvPr id="31754" name="Object 10"/>
          <p:cNvGraphicFramePr>
            <a:graphicFrameLocks noChangeAspect="1"/>
          </p:cNvGraphicFramePr>
          <p:nvPr/>
        </p:nvGraphicFramePr>
        <p:xfrm>
          <a:off x="571472" y="5531795"/>
          <a:ext cx="7169178" cy="513405"/>
        </p:xfrm>
        <a:graphic>
          <a:graphicData uri="http://schemas.openxmlformats.org/presentationml/2006/ole">
            <p:oleObj spid="_x0000_s2052" name="Equation" r:id="rId5" imgW="4076640" imgH="291960" progId="Equation.DSMT4">
              <p:embed/>
            </p:oleObj>
          </a:graphicData>
        </a:graphic>
      </p:graphicFrame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468313" y="6165850"/>
            <a:ext cx="2663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Ответ: 1600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 (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см</a:t>
            </a:r>
            <a:r>
              <a:rPr lang="ru-RU" sz="2000" b="1" baseline="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).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292725" y="1700213"/>
            <a:ext cx="3240088" cy="2017712"/>
            <a:chOff x="1066" y="1026"/>
            <a:chExt cx="2041" cy="1271"/>
          </a:xfrm>
        </p:grpSpPr>
        <p:sp>
          <p:nvSpPr>
            <p:cNvPr id="2069" name="Oval 15"/>
            <p:cNvSpPr>
              <a:spLocks noChangeArrowheads="1"/>
            </p:cNvSpPr>
            <p:nvPr/>
          </p:nvSpPr>
          <p:spPr bwMode="auto">
            <a:xfrm>
              <a:off x="1066" y="1162"/>
              <a:ext cx="2041" cy="1135"/>
            </a:xfrm>
            <a:prstGeom prst="ellipse">
              <a:avLst/>
            </a:prstGeom>
            <a:gradFill rotWithShape="1">
              <a:gsLst>
                <a:gs pos="0">
                  <a:srgbClr val="3B3B3B"/>
                </a:gs>
                <a:gs pos="50000">
                  <a:srgbClr val="808080"/>
                </a:gs>
                <a:gs pos="100000">
                  <a:srgbClr val="3B3B3B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60" name="Freeform 16"/>
            <p:cNvSpPr>
              <a:spLocks/>
            </p:cNvSpPr>
            <p:nvPr/>
          </p:nvSpPr>
          <p:spPr bwMode="auto">
            <a:xfrm>
              <a:off x="1565" y="1253"/>
              <a:ext cx="998" cy="7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99"/>
                </a:cxn>
                <a:cxn ang="0">
                  <a:pos x="12" y="569"/>
                </a:cxn>
                <a:cxn ang="0">
                  <a:pos x="52" y="625"/>
                </a:cxn>
                <a:cxn ang="0">
                  <a:pos x="82" y="645"/>
                </a:cxn>
                <a:cxn ang="0">
                  <a:pos x="150" y="693"/>
                </a:cxn>
                <a:cxn ang="0">
                  <a:pos x="212" y="719"/>
                </a:cxn>
                <a:cxn ang="0">
                  <a:pos x="298" y="748"/>
                </a:cxn>
                <a:cxn ang="0">
                  <a:pos x="398" y="763"/>
                </a:cxn>
                <a:cxn ang="0">
                  <a:pos x="516" y="773"/>
                </a:cxn>
                <a:cxn ang="0">
                  <a:pos x="608" y="769"/>
                </a:cxn>
                <a:cxn ang="0">
                  <a:pos x="702" y="753"/>
                </a:cxn>
                <a:cxn ang="0">
                  <a:pos x="770" y="731"/>
                </a:cxn>
                <a:cxn ang="0">
                  <a:pos x="832" y="707"/>
                </a:cxn>
                <a:cxn ang="0">
                  <a:pos x="896" y="669"/>
                </a:cxn>
                <a:cxn ang="0">
                  <a:pos x="956" y="615"/>
                </a:cxn>
                <a:cxn ang="0">
                  <a:pos x="990" y="557"/>
                </a:cxn>
                <a:cxn ang="0">
                  <a:pos x="998" y="499"/>
                </a:cxn>
                <a:cxn ang="0">
                  <a:pos x="998" y="0"/>
                </a:cxn>
                <a:cxn ang="0">
                  <a:pos x="992" y="83"/>
                </a:cxn>
                <a:cxn ang="0">
                  <a:pos x="962" y="151"/>
                </a:cxn>
                <a:cxn ang="0">
                  <a:pos x="904" y="203"/>
                </a:cxn>
                <a:cxn ang="0">
                  <a:pos x="832" y="247"/>
                </a:cxn>
                <a:cxn ang="0">
                  <a:pos x="760" y="273"/>
                </a:cxn>
                <a:cxn ang="0">
                  <a:pos x="682" y="299"/>
                </a:cxn>
                <a:cxn ang="0">
                  <a:pos x="584" y="319"/>
                </a:cxn>
                <a:cxn ang="0">
                  <a:pos x="494" y="319"/>
                </a:cxn>
                <a:cxn ang="0">
                  <a:pos x="398" y="311"/>
                </a:cxn>
                <a:cxn ang="0">
                  <a:pos x="304" y="297"/>
                </a:cxn>
                <a:cxn ang="0">
                  <a:pos x="142" y="239"/>
                </a:cxn>
                <a:cxn ang="0">
                  <a:pos x="74" y="189"/>
                </a:cxn>
                <a:cxn ang="0">
                  <a:pos x="30" y="141"/>
                </a:cxn>
                <a:cxn ang="0">
                  <a:pos x="8" y="93"/>
                </a:cxn>
                <a:cxn ang="0">
                  <a:pos x="0" y="0"/>
                </a:cxn>
              </a:cxnLst>
              <a:rect l="0" t="0" r="r" b="b"/>
              <a:pathLst>
                <a:path w="998" h="773">
                  <a:moveTo>
                    <a:pt x="0" y="0"/>
                  </a:moveTo>
                  <a:lnTo>
                    <a:pt x="0" y="499"/>
                  </a:lnTo>
                  <a:lnTo>
                    <a:pt x="12" y="569"/>
                  </a:lnTo>
                  <a:lnTo>
                    <a:pt x="52" y="625"/>
                  </a:lnTo>
                  <a:lnTo>
                    <a:pt x="82" y="645"/>
                  </a:lnTo>
                  <a:lnTo>
                    <a:pt x="150" y="693"/>
                  </a:lnTo>
                  <a:lnTo>
                    <a:pt x="212" y="719"/>
                  </a:lnTo>
                  <a:lnTo>
                    <a:pt x="298" y="748"/>
                  </a:lnTo>
                  <a:lnTo>
                    <a:pt x="398" y="763"/>
                  </a:lnTo>
                  <a:lnTo>
                    <a:pt x="516" y="773"/>
                  </a:lnTo>
                  <a:lnTo>
                    <a:pt x="608" y="769"/>
                  </a:lnTo>
                  <a:lnTo>
                    <a:pt x="702" y="753"/>
                  </a:lnTo>
                  <a:lnTo>
                    <a:pt x="770" y="731"/>
                  </a:lnTo>
                  <a:lnTo>
                    <a:pt x="832" y="707"/>
                  </a:lnTo>
                  <a:lnTo>
                    <a:pt x="896" y="669"/>
                  </a:lnTo>
                  <a:lnTo>
                    <a:pt x="956" y="615"/>
                  </a:lnTo>
                  <a:lnTo>
                    <a:pt x="990" y="557"/>
                  </a:lnTo>
                  <a:lnTo>
                    <a:pt x="998" y="499"/>
                  </a:lnTo>
                  <a:lnTo>
                    <a:pt x="998" y="0"/>
                  </a:lnTo>
                  <a:lnTo>
                    <a:pt x="992" y="83"/>
                  </a:lnTo>
                  <a:lnTo>
                    <a:pt x="962" y="151"/>
                  </a:lnTo>
                  <a:lnTo>
                    <a:pt x="904" y="203"/>
                  </a:lnTo>
                  <a:lnTo>
                    <a:pt x="832" y="247"/>
                  </a:lnTo>
                  <a:lnTo>
                    <a:pt x="760" y="273"/>
                  </a:lnTo>
                  <a:lnTo>
                    <a:pt x="682" y="299"/>
                  </a:lnTo>
                  <a:lnTo>
                    <a:pt x="584" y="319"/>
                  </a:lnTo>
                  <a:lnTo>
                    <a:pt x="494" y="319"/>
                  </a:lnTo>
                  <a:lnTo>
                    <a:pt x="398" y="311"/>
                  </a:lnTo>
                  <a:lnTo>
                    <a:pt x="304" y="297"/>
                  </a:lnTo>
                  <a:lnTo>
                    <a:pt x="142" y="239"/>
                  </a:lnTo>
                  <a:lnTo>
                    <a:pt x="74" y="189"/>
                  </a:lnTo>
                  <a:lnTo>
                    <a:pt x="30" y="141"/>
                  </a:lnTo>
                  <a:lnTo>
                    <a:pt x="8" y="9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>
                    <a:alpha val="60001"/>
                  </a:srgbClr>
                </a:gs>
                <a:gs pos="50000">
                  <a:srgbClr val="808080">
                    <a:gamma/>
                    <a:tint val="63922"/>
                    <a:invGamma/>
                  </a:srgbClr>
                </a:gs>
                <a:gs pos="100000">
                  <a:srgbClr val="808080">
                    <a:alpha val="60001"/>
                  </a:srgbClr>
                </a:gs>
              </a:gsLst>
              <a:lin ang="0" scaled="1"/>
            </a:gradFill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73" name="Oval 17"/>
            <p:cNvSpPr>
              <a:spLocks noChangeArrowheads="1"/>
            </p:cNvSpPr>
            <p:nvPr/>
          </p:nvSpPr>
          <p:spPr bwMode="auto">
            <a:xfrm>
              <a:off x="1565" y="1026"/>
              <a:ext cx="997" cy="544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50000">
                  <a:srgbClr val="AEAEAE"/>
                </a:gs>
                <a:gs pos="100000">
                  <a:srgbClr val="808080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062" name="Line 18"/>
          <p:cNvSpPr>
            <a:spLocks noChangeShapeType="1"/>
          </p:cNvSpPr>
          <p:nvPr/>
        </p:nvSpPr>
        <p:spPr bwMode="auto">
          <a:xfrm flipH="1">
            <a:off x="6300788" y="2205038"/>
            <a:ext cx="647700" cy="2159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63" name="Text Box 19"/>
          <p:cNvSpPr txBox="1">
            <a:spLocks noChangeArrowheads="1"/>
          </p:cNvSpPr>
          <p:nvPr/>
        </p:nvSpPr>
        <p:spPr bwMode="auto">
          <a:xfrm>
            <a:off x="6156325" y="1916113"/>
            <a:ext cx="1008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>
                <a:solidFill>
                  <a:srgbClr val="FFFF00"/>
                </a:solidFill>
                <a:latin typeface="Times New Roman" pitchFamily="18" charset="0"/>
              </a:rPr>
              <a:t>r</a:t>
            </a:r>
            <a:r>
              <a:rPr lang="en-US" sz="2000" b="1" baseline="-25000">
                <a:solidFill>
                  <a:srgbClr val="FFFF00"/>
                </a:solidFill>
              </a:rPr>
              <a:t>1</a:t>
            </a:r>
            <a:r>
              <a:rPr lang="ru-RU">
                <a:solidFill>
                  <a:srgbClr val="FFFF00"/>
                </a:solidFill>
              </a:rPr>
              <a:t>=10</a:t>
            </a:r>
          </a:p>
        </p:txBody>
      </p:sp>
      <p:sp>
        <p:nvSpPr>
          <p:cNvPr id="2064" name="Line 20"/>
          <p:cNvSpPr>
            <a:spLocks noChangeShapeType="1"/>
          </p:cNvSpPr>
          <p:nvPr/>
        </p:nvSpPr>
        <p:spPr bwMode="auto">
          <a:xfrm flipH="1">
            <a:off x="5440363" y="2924175"/>
            <a:ext cx="647700" cy="21748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65" name="Text Box 21"/>
          <p:cNvSpPr txBox="1">
            <a:spLocks noChangeArrowheads="1"/>
          </p:cNvSpPr>
          <p:nvPr/>
        </p:nvSpPr>
        <p:spPr bwMode="auto">
          <a:xfrm>
            <a:off x="5580063" y="2708275"/>
            <a:ext cx="576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FF00"/>
                </a:solidFill>
              </a:rPr>
              <a:t>10</a:t>
            </a:r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>
            <a:off x="7235825" y="2492375"/>
            <a:ext cx="0" cy="72072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67" name="Text Box 23"/>
          <p:cNvSpPr txBox="1">
            <a:spLocks noChangeArrowheads="1"/>
          </p:cNvSpPr>
          <p:nvPr/>
        </p:nvSpPr>
        <p:spPr bwMode="auto">
          <a:xfrm>
            <a:off x="7235825" y="2636838"/>
            <a:ext cx="576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FF00"/>
                </a:solidFill>
              </a:rPr>
              <a:t>10</a:t>
            </a:r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2068" name="Text Box 10"/>
          <p:cNvSpPr txBox="1">
            <a:spLocks noChangeArrowheads="1"/>
          </p:cNvSpPr>
          <p:nvPr/>
        </p:nvSpPr>
        <p:spPr bwMode="auto">
          <a:xfrm>
            <a:off x="2411413" y="1628775"/>
            <a:ext cx="172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Решение.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/>
      <p:bldP spid="31748" grpId="0"/>
      <p:bldP spid="31749" grpId="0"/>
      <p:bldP spid="31751" grpId="0"/>
      <p:bldP spid="31753" grpId="0"/>
      <p:bldP spid="317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5286380" y="2643182"/>
            <a:ext cx="2160588" cy="2881313"/>
            <a:chOff x="2018" y="1479"/>
            <a:chExt cx="1361" cy="1815"/>
          </a:xfrm>
        </p:grpSpPr>
        <p:sp>
          <p:nvSpPr>
            <p:cNvPr id="4" name="AutoShape 6"/>
            <p:cNvSpPr>
              <a:spLocks noChangeArrowheads="1"/>
            </p:cNvSpPr>
            <p:nvPr/>
          </p:nvSpPr>
          <p:spPr bwMode="auto">
            <a:xfrm>
              <a:off x="2019" y="1479"/>
              <a:ext cx="1360" cy="1815"/>
            </a:xfrm>
            <a:prstGeom prst="can">
              <a:avLst>
                <a:gd name="adj" fmla="val 33364"/>
              </a:avLst>
            </a:prstGeom>
            <a:solidFill>
              <a:schemeClr val="accent1">
                <a:alpha val="59999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2018" y="2841"/>
              <a:ext cx="1360" cy="453"/>
            </a:xfrm>
            <a:prstGeom prst="ellipse">
              <a:avLst/>
            </a:prstGeom>
            <a:solidFill>
              <a:schemeClr val="accent1">
                <a:alpha val="59999"/>
              </a:schemeClr>
            </a:solidFill>
            <a:ln w="19050">
              <a:solidFill>
                <a:srgbClr val="000000">
                  <a:alpha val="59999"/>
                </a:srgb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2" name="Line 25"/>
          <p:cNvSpPr>
            <a:spLocks noChangeShapeType="1"/>
          </p:cNvSpPr>
          <p:nvPr/>
        </p:nvSpPr>
        <p:spPr bwMode="auto">
          <a:xfrm rot="5400000" flipV="1">
            <a:off x="6365880" y="1920872"/>
            <a:ext cx="0" cy="2159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285852" y="785794"/>
            <a:ext cx="76438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№2.Сколько понадобиться краски, чтобы покрасить бак цилиндрической формы с диаметром основания 1,5м и высотой 3м, если на один квадратный метр расходуется 200г краски?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000760" y="2714620"/>
            <a:ext cx="688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1,5м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714876" y="3714752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3м</a:t>
            </a:r>
            <a:endParaRPr lang="ru-RU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5857884" y="6143644"/>
            <a:ext cx="26432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Ответ:1,125п кг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6"/>
          <p:cNvSpPr txBox="1">
            <a:spLocks noChangeArrowheads="1"/>
          </p:cNvSpPr>
          <p:nvPr/>
        </p:nvSpPr>
        <p:spPr bwMode="auto">
          <a:xfrm>
            <a:off x="2195513" y="1268413"/>
            <a:ext cx="69135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Повторить стр.130-132, гл. 1, п.59-60, 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№538, № 540,№541.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2195513" y="3357563"/>
            <a:ext cx="66246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Что нового вы узнали на уроке?</a:t>
            </a:r>
          </a:p>
          <a:p>
            <a:endParaRPr lang="ru-RU" sz="2200" b="1" dirty="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786051" y="739775"/>
            <a:ext cx="42705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u="sng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786050" y="2781300"/>
            <a:ext cx="5099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sz="2400" b="1" u="sng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Рефлексия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195513" y="3795713"/>
            <a:ext cx="284898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Чему вы научились?</a:t>
            </a: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2195513" y="4297363"/>
            <a:ext cx="515480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Какое у вас настроение в конце урока?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857488" y="5925941"/>
            <a:ext cx="422487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Спасибо, за урок!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78</TotalTime>
  <Words>171</Words>
  <Application>Microsoft Office PowerPoint</Application>
  <PresentationFormat>Экран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Поток</vt:lpstr>
      <vt:lpstr>Microsoft Equation 3.0</vt:lpstr>
      <vt:lpstr>MathType 5.0 Equation</vt:lpstr>
      <vt:lpstr>Площадь поверхности цилиндра</vt:lpstr>
      <vt:lpstr>Слайд 2</vt:lpstr>
      <vt:lpstr>Слайд 3</vt:lpstr>
      <vt:lpstr>Слайд 4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Площадь поверхности цилиндра</dc:title>
  <dc:creator>Admin</dc:creator>
  <cp:lastModifiedBy>Admin</cp:lastModifiedBy>
  <cp:revision>8</cp:revision>
  <dcterms:created xsi:type="dcterms:W3CDTF">2016-08-23T11:01:03Z</dcterms:created>
  <dcterms:modified xsi:type="dcterms:W3CDTF">2016-08-23T12:19:04Z</dcterms:modified>
</cp:coreProperties>
</file>